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5"/>
  </p:notesMasterIdLst>
  <p:sldIdLst>
    <p:sldId id="259" r:id="rId3"/>
    <p:sldId id="263" r:id="rId4"/>
    <p:sldId id="448" r:id="rId5"/>
    <p:sldId id="504" r:id="rId6"/>
    <p:sldId id="505" r:id="rId7"/>
    <p:sldId id="506" r:id="rId8"/>
    <p:sldId id="507" r:id="rId9"/>
    <p:sldId id="510" r:id="rId10"/>
    <p:sldId id="508" r:id="rId11"/>
    <p:sldId id="509" r:id="rId12"/>
    <p:sldId id="511" r:id="rId13"/>
    <p:sldId id="512" r:id="rId14"/>
    <p:sldId id="513" r:id="rId15"/>
    <p:sldId id="514" r:id="rId16"/>
    <p:sldId id="515" r:id="rId17"/>
    <p:sldId id="516" r:id="rId18"/>
    <p:sldId id="478" r:id="rId19"/>
    <p:sldId id="517" r:id="rId20"/>
    <p:sldId id="518" r:id="rId21"/>
    <p:sldId id="520" r:id="rId22"/>
    <p:sldId id="519" r:id="rId23"/>
    <p:sldId id="521" r:id="rId24"/>
    <p:sldId id="522" r:id="rId25"/>
    <p:sldId id="401" r:id="rId26"/>
    <p:sldId id="488" r:id="rId27"/>
    <p:sldId id="523" r:id="rId28"/>
    <p:sldId id="526" r:id="rId29"/>
    <p:sldId id="524" r:id="rId30"/>
    <p:sldId id="527" r:id="rId31"/>
    <p:sldId id="525" r:id="rId32"/>
    <p:sldId id="567" r:id="rId33"/>
    <p:sldId id="498" r:id="rId34"/>
    <p:sldId id="528" r:id="rId35"/>
    <p:sldId id="529" r:id="rId36"/>
    <p:sldId id="530" r:id="rId37"/>
    <p:sldId id="531" r:id="rId38"/>
    <p:sldId id="532" r:id="rId39"/>
    <p:sldId id="533" r:id="rId40"/>
    <p:sldId id="534" r:id="rId41"/>
    <p:sldId id="535" r:id="rId42"/>
    <p:sldId id="536" r:id="rId43"/>
    <p:sldId id="25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0701"/>
    <a:srgbClr val="F7FBF9"/>
    <a:srgbClr val="B62E24"/>
    <a:srgbClr val="D5372A"/>
    <a:srgbClr val="DB3431"/>
    <a:srgbClr val="DEDAD9"/>
    <a:srgbClr val="D63025"/>
    <a:srgbClr val="F8CE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3F25E-AEB8-45C7-B9CC-7158A331DEA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18C6F-3310-4DBB-96A5-51E928F68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73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6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38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81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23A7-5E52-E893-9AD3-007967CE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AE066-0F4D-C32A-DE7A-00A13AA0E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AE78-6DAE-8C3F-F4DD-F42469D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768A-87F5-9902-D828-40DD456E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DE3C-318A-3BC7-254C-FCA2B78E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85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DD0E-0804-9FD4-64BB-A471628F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8F4-086E-1F7A-9447-574541E4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841F-8BAA-E4CC-61CF-386CBFC5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23E26-C62D-F308-57E6-6945F61F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66B8-D2B0-1A88-2802-9CC5AAF9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7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3C0-D328-BDBC-D0BE-8C6B1BEA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E93D3-E307-613D-FA86-6F1D9423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B59E-20D8-3B42-4723-9D5AE1B8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B663-D459-D404-0EF1-3A862CC5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E9BD-0E65-4510-730A-7E8C2821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24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4A6C-44A6-C47D-112D-105AFB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0CA6-DAEA-7E9D-2DC7-10A23558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44ED9-BDDE-C4B1-1D0E-B5485B3C6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4F36-0B64-5740-13CE-687A291B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6E6E-998E-0896-C085-40A3D43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E42C-CB7C-EB1C-A48B-6A6CA310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69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38AC-9EF4-BAA0-C998-F76667FC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BE6D-1A64-5EB9-8E9B-5421A446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CC98-D8A1-1284-9EC4-D3498987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DC796-8760-51A4-69CA-EB1A07A3D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ABC62-37C7-21B6-3F2B-925194403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6E4A8-84B6-6A6D-88D6-122D566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19DB9-7C62-638F-C56F-99C71F02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AB2F1-2599-C0A4-CE09-800614A4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50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08E8-5D7C-0A56-37D2-1DB7C97C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91CC-1AA2-0733-B149-A6C10CBB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08F6E-B844-9300-7370-71A5EB2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99F77-364A-5417-0A8E-4B74CDA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37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7715D-249E-0242-B2C7-979C73A6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3CB45-88BE-BFD3-F73A-A6384BC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FDA9-274C-E699-A456-9EC91A9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75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3553-943E-91C2-B8DF-EF05C8EA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3DE9-6D66-82D7-1D58-E43ED593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F3DE-0BD6-C935-C408-D7C5A5FBA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2C91-735D-A3D4-97A3-23A79199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03B3-DF03-2E96-9979-34DE0E94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79285-85CD-A616-C90D-C1D818E8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70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66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AB6B-192E-8762-DD31-C16B6161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78BED-F944-7CA2-4394-F5D505DF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6B88-BC0C-09DB-F288-F833DE21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8DF5-747D-B106-3F3F-5860402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498FA-6A7F-5412-42DC-8FE5A992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95D7-7F80-8C96-DC6F-AD20770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3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29-5AF6-E7B8-05CE-535A32CE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4447-11CC-8878-38FB-225C7F9C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952D-AD2A-4614-30A0-220E3F8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F8AF2-52C3-ADCC-F369-4686C286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C7FF2-ED62-525A-FED4-9EFB414E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391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430B7-3E89-6158-B7B2-3E98FA642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81D7D-F839-3829-C7C1-2066A69C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EB372-102F-3CF9-E542-3954EADB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298-1BDF-B168-D1B8-1567EE04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091F-075B-53FB-C208-941FB98F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1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26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0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7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07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06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1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B0F0F-B815-E535-9A75-9B3EA71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7921A-832D-C527-4BA2-CBE61BD8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067F-945B-E481-C18B-D01803C37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F682-4931-6A1B-220A-1A4564B8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1A6F-F8DB-D674-1325-396C3BA2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7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ABB2C33-E227-EBE0-B24C-4CC6A38B7490}"/>
              </a:ext>
            </a:extLst>
          </p:cNvPr>
          <p:cNvGrpSpPr/>
          <p:nvPr/>
        </p:nvGrpSpPr>
        <p:grpSpPr>
          <a:xfrm>
            <a:off x="301077" y="4573374"/>
            <a:ext cx="11372492" cy="2133600"/>
            <a:chOff x="247288" y="4528551"/>
            <a:chExt cx="11372492" cy="21336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4F3A574-E4E3-AC65-97AE-AD628225D042}"/>
                </a:ext>
              </a:extLst>
            </p:cNvPr>
            <p:cNvSpPr/>
            <p:nvPr/>
          </p:nvSpPr>
          <p:spPr>
            <a:xfrm>
              <a:off x="552087" y="4528551"/>
              <a:ext cx="11067693" cy="213360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rgbClr val="0D3039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3531FB66-61BD-6148-751E-19AA40293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763" y="5494997"/>
              <a:ext cx="2084032" cy="7155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2FD24E-8667-F824-39A9-3F246A57B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0513" y="5363627"/>
              <a:ext cx="1484300" cy="978289"/>
            </a:xfrm>
            <a:prstGeom prst="rect">
              <a:avLst/>
            </a:prstGeom>
          </p:spPr>
        </p:pic>
        <p:pic>
          <p:nvPicPr>
            <p:cNvPr id="10" name="Picture 9" descr="Logo, icon&#10;&#10;Description automatically generated">
              <a:extLst>
                <a:ext uri="{FF2B5EF4-FFF2-40B4-BE49-F238E27FC236}">
                  <a16:creationId xmlns:a16="http://schemas.microsoft.com/office/drawing/2014/main" id="{8A7861E1-CAF9-1E03-E5AA-F5627BE1D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187" y="5700877"/>
              <a:ext cx="420827" cy="365694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E66E2FA0-F7E1-2270-2937-4DA909CB7AD5}"/>
                </a:ext>
              </a:extLst>
            </p:cNvPr>
            <p:cNvSpPr txBox="1">
              <a:spLocks/>
            </p:cNvSpPr>
            <p:nvPr/>
          </p:nvSpPr>
          <p:spPr>
            <a:xfrm>
              <a:off x="247288" y="4680951"/>
              <a:ext cx="4544490" cy="18288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Prepared By :</a:t>
              </a:r>
            </a:p>
            <a:p>
              <a:pPr marL="0" indent="0" algn="ctr">
                <a:buNone/>
              </a:pPr>
              <a:r>
                <a:rPr lang="en-US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Said Fawzy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Manager of Information Center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Tendering Department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Arab Contractors </a:t>
              </a:r>
            </a:p>
          </p:txBody>
        </p:sp>
      </p:grpSp>
      <p:sp>
        <p:nvSpPr>
          <p:cNvPr id="12" name="Text Box 1">
            <a:extLst>
              <a:ext uri="{FF2B5EF4-FFF2-40B4-BE49-F238E27FC236}">
                <a16:creationId xmlns:a16="http://schemas.microsoft.com/office/drawing/2014/main" id="{9FF8A57A-136B-305E-D927-6C3603E07967}"/>
              </a:ext>
            </a:extLst>
          </p:cNvPr>
          <p:cNvSpPr txBox="1"/>
          <p:nvPr/>
        </p:nvSpPr>
        <p:spPr>
          <a:xfrm>
            <a:off x="43722" y="2039458"/>
            <a:ext cx="12192000" cy="1806072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5400" b="1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functions to clean or standardize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51D46-EA3E-FC8C-EDBE-EC71CDE66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77" y="214567"/>
            <a:ext cx="2913463" cy="9446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503A21-020A-8D65-10A8-2D49BAB4C59A}"/>
              </a:ext>
            </a:extLst>
          </p:cNvPr>
          <p:cNvSpPr/>
          <p:nvPr/>
        </p:nvSpPr>
        <p:spPr>
          <a:xfrm>
            <a:off x="5791199" y="1227349"/>
            <a:ext cx="609601" cy="812109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7200" b="1" dirty="0">
                <a:ln w="6600">
                  <a:solidFill>
                    <a:srgbClr val="12070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03464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7FF14B-0334-DA11-6098-13E35B713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82" y="590154"/>
            <a:ext cx="9745435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59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65407-F147-B4C9-D705-C3F669FC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9" y="3429000"/>
            <a:ext cx="2772162" cy="2953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5D8FE7-3173-176E-E24A-0F723C728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401" y="49779"/>
            <a:ext cx="9119506" cy="535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19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E7D6B4-285A-3E5D-D411-4B27E01F1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04" y="3525624"/>
            <a:ext cx="2781852" cy="2937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9856FE-F0BC-0D43-D614-679419545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956" y="131976"/>
            <a:ext cx="9003861" cy="53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33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57F2C3-2789-BDCE-6155-F97AFF35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91" y="3836708"/>
            <a:ext cx="2229236" cy="2617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DF7151-46C3-8B02-EA0E-C89A1D9D5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650" y="519403"/>
            <a:ext cx="7715588" cy="418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3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32558-FAA2-A8D3-61AD-845A59F9F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26" y="-52218"/>
            <a:ext cx="9414635" cy="560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3F5CC0-5DF0-5239-2028-E7C9D1ABF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91" y="3836708"/>
            <a:ext cx="2229236" cy="261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21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9562EF-3CBD-8FA2-3C28-4C3500C7D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735" y="542522"/>
            <a:ext cx="8027455" cy="4764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030B45-13BB-0CB3-4C88-C8E2BBCCB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91" y="3836708"/>
            <a:ext cx="2229236" cy="2617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C9DBAD-76B0-D19F-A63B-D4899820C9ED}"/>
              </a:ext>
            </a:extLst>
          </p:cNvPr>
          <p:cNvSpPr/>
          <p:nvPr/>
        </p:nvSpPr>
        <p:spPr>
          <a:xfrm>
            <a:off x="3280514" y="5392148"/>
            <a:ext cx="42145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to avoid?</a:t>
            </a:r>
          </a:p>
        </p:txBody>
      </p:sp>
    </p:spTree>
    <p:extLst>
      <p:ext uri="{BB962C8B-B14F-4D97-AF65-F5344CB8AC3E}">
        <p14:creationId xmlns:p14="http://schemas.microsoft.com/office/powerpoint/2010/main" val="4102522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F7D2CB-E3AE-59C1-0186-0E5E1AC80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106" y="575865"/>
            <a:ext cx="8028585" cy="46241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AB98EA-949C-C051-EDC7-FE897EA56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91" y="3836708"/>
            <a:ext cx="2229236" cy="2617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5FDA50-3D14-404E-FEF9-9CAEF8C0DEFA}"/>
              </a:ext>
            </a:extLst>
          </p:cNvPr>
          <p:cNvSpPr/>
          <p:nvPr/>
        </p:nvSpPr>
        <p:spPr>
          <a:xfrm>
            <a:off x="3280514" y="5392148"/>
            <a:ext cx="42145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to avoid?</a:t>
            </a:r>
          </a:p>
        </p:txBody>
      </p:sp>
    </p:spTree>
    <p:extLst>
      <p:ext uri="{BB962C8B-B14F-4D97-AF65-F5344CB8AC3E}">
        <p14:creationId xmlns:p14="http://schemas.microsoft.com/office/powerpoint/2010/main" val="2756152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E15C4-1EF5-7C5F-9E20-517A0C4D6F53}"/>
              </a:ext>
            </a:extLst>
          </p:cNvPr>
          <p:cNvSpPr txBox="1"/>
          <p:nvPr/>
        </p:nvSpPr>
        <p:spPr>
          <a:xfrm>
            <a:off x="1308848" y="1076137"/>
            <a:ext cx="9368118" cy="4378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5-1</a:t>
            </a:r>
          </a:p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Jamie wants to perform a time analysis of Adventure Works’ sales data. However, a time analysis isn’t possible because of how the date is currently formatted. What error might have caused this formatting issue?</a:t>
            </a:r>
          </a:p>
          <a:p>
            <a:pPr lvl="2"/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dates are typed as text.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dates are typed with forward slashes.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dates are typed as numbers.</a:t>
            </a: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What is a good question? | Dragonfly Training">
            <a:extLst>
              <a:ext uri="{FF2B5EF4-FFF2-40B4-BE49-F238E27FC236}">
                <a16:creationId xmlns:a16="http://schemas.microsoft.com/office/drawing/2014/main" id="{2F67936F-EF2E-848A-A7EA-0227DAEA9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229" y="62755"/>
            <a:ext cx="1982861" cy="198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02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E15C4-1EF5-7C5F-9E20-517A0C4D6F53}"/>
              </a:ext>
            </a:extLst>
          </p:cNvPr>
          <p:cNvSpPr txBox="1"/>
          <p:nvPr/>
        </p:nvSpPr>
        <p:spPr>
          <a:xfrm>
            <a:off x="1308848" y="1076137"/>
            <a:ext cx="9368118" cy="4378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5-1</a:t>
            </a:r>
          </a:p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Jamie wants to perform a time analysis of Adventure Works’ sales data. However, a time analysis isn’t possible because of how the date is currently formatted. What error might have caused this formatting issue?</a:t>
            </a:r>
          </a:p>
          <a:p>
            <a:pPr lvl="2"/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dates are typed as text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dates are typed with forward slashes.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dates are typed as numbers.</a:t>
            </a: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Small person and word ANSWER. Stock Photo by ©rukanoga 26677269">
            <a:extLst>
              <a:ext uri="{FF2B5EF4-FFF2-40B4-BE49-F238E27FC236}">
                <a16:creationId xmlns:a16="http://schemas.microsoft.com/office/drawing/2014/main" id="{E51ECCB5-A03E-EBDF-8C17-96E8EB0B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577" y="7462"/>
            <a:ext cx="1936423" cy="19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81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841C04-F96A-5799-ACEC-F8CD302EA764}"/>
              </a:ext>
            </a:extLst>
          </p:cNvPr>
          <p:cNvSpPr/>
          <p:nvPr/>
        </p:nvSpPr>
        <p:spPr>
          <a:xfrm rot="-5220000">
            <a:off x="2820753" y="-970383"/>
            <a:ext cx="2419230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011F89-D92E-D6BF-6464-3AEC8A433405}"/>
              </a:ext>
            </a:extLst>
          </p:cNvPr>
          <p:cNvGrpSpPr/>
          <p:nvPr/>
        </p:nvGrpSpPr>
        <p:grpSpPr>
          <a:xfrm rot="-5220000">
            <a:off x="7089709" y="2489431"/>
            <a:ext cx="2715833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625698-5365-A5D9-6057-6814FD8FA04A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FB6FA0-438A-FBCA-D066-AB89BE6E9F7B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E69F87-A17B-7834-6263-932EFF584DDA}"/>
              </a:ext>
            </a:extLst>
          </p:cNvPr>
          <p:cNvSpPr txBox="1"/>
          <p:nvPr/>
        </p:nvSpPr>
        <p:spPr>
          <a:xfrm>
            <a:off x="214722" y="3091998"/>
            <a:ext cx="653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CBB9B-4582-4429-DBAC-730CDB3A3875}"/>
              </a:ext>
            </a:extLst>
          </p:cNvPr>
          <p:cNvSpPr txBox="1"/>
          <p:nvPr/>
        </p:nvSpPr>
        <p:spPr>
          <a:xfrm rot="60000">
            <a:off x="1190254" y="2707965"/>
            <a:ext cx="66835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Functions used to standardize text data</a:t>
            </a:r>
            <a:endParaRPr lang="en-US" sz="3200" b="1" dirty="0">
              <a:solidFill>
                <a:prstClr val="white"/>
              </a:solidFill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FEAC0A-4AC8-9162-3E32-890E514AF971}"/>
              </a:ext>
            </a:extLst>
          </p:cNvPr>
          <p:cNvGrpSpPr/>
          <p:nvPr/>
        </p:nvGrpSpPr>
        <p:grpSpPr>
          <a:xfrm>
            <a:off x="9129928" y="10625023"/>
            <a:ext cx="3062072" cy="548112"/>
            <a:chOff x="8151095" y="218152"/>
            <a:chExt cx="3845427" cy="68672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726401A-A3B0-AEB7-BF85-2D2E22F3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65EB16-46EE-0B9E-5FEB-DA3D8D1C3584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2815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80E0B0-2069-4CBE-93AD-77AEA890AE2A}"/>
              </a:ext>
            </a:extLst>
          </p:cNvPr>
          <p:cNvSpPr/>
          <p:nvPr/>
        </p:nvSpPr>
        <p:spPr>
          <a:xfrm>
            <a:off x="7251" y="-493486"/>
            <a:ext cx="3329256" cy="7984420"/>
          </a:xfrm>
          <a:custGeom>
            <a:avLst/>
            <a:gdLst>
              <a:gd name="connsiteX0" fmla="*/ 0 w 3329256"/>
              <a:gd name="connsiteY0" fmla="*/ 0 h 7984420"/>
              <a:gd name="connsiteX1" fmla="*/ 1 w 3329256"/>
              <a:gd name="connsiteY1" fmla="*/ 0 h 7984420"/>
              <a:gd name="connsiteX2" fmla="*/ 1898776 w 3329256"/>
              <a:gd name="connsiteY2" fmla="*/ 1713483 h 7984420"/>
              <a:gd name="connsiteX3" fmla="*/ 1908630 w 3329256"/>
              <a:gd name="connsiteY3" fmla="*/ 1908628 h 7984420"/>
              <a:gd name="connsiteX4" fmla="*/ 1908630 w 3329256"/>
              <a:gd name="connsiteY4" fmla="*/ 6075792 h 7984420"/>
              <a:gd name="connsiteX5" fmla="*/ 1908626 w 3329256"/>
              <a:gd name="connsiteY5" fmla="*/ 6075792 h 7984420"/>
              <a:gd name="connsiteX6" fmla="*/ 1915960 w 3329256"/>
              <a:gd name="connsiteY6" fmla="*/ 6221042 h 7984420"/>
              <a:gd name="connsiteX7" fmla="*/ 3329256 w 3329256"/>
              <a:gd name="connsiteY7" fmla="*/ 7496421 h 7984420"/>
              <a:gd name="connsiteX8" fmla="*/ 3329256 w 3329256"/>
              <a:gd name="connsiteY8" fmla="*/ 7984420 h 7984420"/>
              <a:gd name="connsiteX9" fmla="*/ 3329255 w 3329256"/>
              <a:gd name="connsiteY9" fmla="*/ 7984420 h 7984420"/>
              <a:gd name="connsiteX10" fmla="*/ 1430480 w 3329256"/>
              <a:gd name="connsiteY10" fmla="*/ 6270937 h 7984420"/>
              <a:gd name="connsiteX11" fmla="*/ 1420626 w 3329256"/>
              <a:gd name="connsiteY11" fmla="*/ 6075792 h 7984420"/>
              <a:gd name="connsiteX12" fmla="*/ 1420626 w 3329256"/>
              <a:gd name="connsiteY12" fmla="*/ 1908628 h 7984420"/>
              <a:gd name="connsiteX13" fmla="*/ 1420630 w 3329256"/>
              <a:gd name="connsiteY13" fmla="*/ 1908628 h 7984420"/>
              <a:gd name="connsiteX14" fmla="*/ 1413296 w 3329256"/>
              <a:gd name="connsiteY14" fmla="*/ 1763378 h 7984420"/>
              <a:gd name="connsiteX15" fmla="*/ 0 w 3329256"/>
              <a:gd name="connsiteY15" fmla="*/ 487999 h 79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29256" h="7984420">
                <a:moveTo>
                  <a:pt x="0" y="0"/>
                </a:moveTo>
                <a:lnTo>
                  <a:pt x="1" y="0"/>
                </a:lnTo>
                <a:cubicBezTo>
                  <a:pt x="988227" y="0"/>
                  <a:pt x="1801035" y="751045"/>
                  <a:pt x="1898776" y="1713483"/>
                </a:cubicBezTo>
                <a:lnTo>
                  <a:pt x="1908630" y="1908628"/>
                </a:lnTo>
                <a:lnTo>
                  <a:pt x="1908630" y="6075792"/>
                </a:lnTo>
                <a:lnTo>
                  <a:pt x="1908626" y="6075792"/>
                </a:lnTo>
                <a:lnTo>
                  <a:pt x="1915960" y="6221042"/>
                </a:lnTo>
                <a:cubicBezTo>
                  <a:pt x="1988711" y="6937403"/>
                  <a:pt x="2593701" y="7496421"/>
                  <a:pt x="3329256" y="7496421"/>
                </a:cubicBezTo>
                <a:lnTo>
                  <a:pt x="3329256" y="7984420"/>
                </a:lnTo>
                <a:lnTo>
                  <a:pt x="3329255" y="7984420"/>
                </a:lnTo>
                <a:cubicBezTo>
                  <a:pt x="2341029" y="7984420"/>
                  <a:pt x="1528221" y="7233375"/>
                  <a:pt x="1430480" y="6270937"/>
                </a:cubicBezTo>
                <a:lnTo>
                  <a:pt x="1420626" y="6075792"/>
                </a:lnTo>
                <a:lnTo>
                  <a:pt x="1420626" y="1908628"/>
                </a:lnTo>
                <a:lnTo>
                  <a:pt x="1420630" y="1908628"/>
                </a:lnTo>
                <a:lnTo>
                  <a:pt x="1413296" y="1763378"/>
                </a:lnTo>
                <a:cubicBezTo>
                  <a:pt x="1340545" y="1047017"/>
                  <a:pt x="735555" y="487999"/>
                  <a:pt x="0" y="487999"/>
                </a:cubicBezTo>
                <a:close/>
              </a:path>
            </a:pathLst>
          </a:custGeom>
          <a:gradFill flip="none" rotWithShape="1">
            <a:gsLst>
              <a:gs pos="61000">
                <a:srgbClr val="00CC99"/>
              </a:gs>
              <a:gs pos="27400">
                <a:srgbClr val="33CCFF"/>
              </a:gs>
              <a:gs pos="0">
                <a:srgbClr val="000099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B93AC6-FE87-4FA9-BBD4-F140C94A9C2A}"/>
              </a:ext>
            </a:extLst>
          </p:cNvPr>
          <p:cNvGrpSpPr/>
          <p:nvPr/>
        </p:nvGrpSpPr>
        <p:grpSpPr>
          <a:xfrm>
            <a:off x="1437348" y="1240019"/>
            <a:ext cx="7200000" cy="1080000"/>
            <a:chOff x="1437350" y="1240020"/>
            <a:chExt cx="4301630" cy="63509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4A175DB-5D33-43C8-AAE4-B1E831D1A234}"/>
                </a:ext>
              </a:extLst>
            </p:cNvPr>
            <p:cNvSpPr/>
            <p:nvPr/>
          </p:nvSpPr>
          <p:spPr>
            <a:xfrm flipV="1">
              <a:off x="1437350" y="1240020"/>
              <a:ext cx="4301630" cy="635091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0ECA3F-8570-4FB5-931A-BBA5339DECE3}"/>
                </a:ext>
              </a:extLst>
            </p:cNvPr>
            <p:cNvSpPr txBox="1"/>
            <p:nvPr/>
          </p:nvSpPr>
          <p:spPr>
            <a:xfrm>
              <a:off x="1925742" y="1552614"/>
              <a:ext cx="3656386" cy="271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Common Data Errors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7A620AF-3788-4F4E-848F-1363C314793B}"/>
              </a:ext>
            </a:extLst>
          </p:cNvPr>
          <p:cNvSpPr txBox="1"/>
          <p:nvPr/>
        </p:nvSpPr>
        <p:spPr>
          <a:xfrm>
            <a:off x="1337029" y="82394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AEF2E9-14F9-4365-BFB5-3C0CF7A052E9}"/>
              </a:ext>
            </a:extLst>
          </p:cNvPr>
          <p:cNvGrpSpPr/>
          <p:nvPr/>
        </p:nvGrpSpPr>
        <p:grpSpPr>
          <a:xfrm>
            <a:off x="1437351" y="2583833"/>
            <a:ext cx="7300322" cy="1080000"/>
            <a:chOff x="1437351" y="2358629"/>
            <a:chExt cx="7300322" cy="108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14AB1F3-023E-48AE-989E-4EA1B96825EF}"/>
                </a:ext>
              </a:extLst>
            </p:cNvPr>
            <p:cNvSpPr/>
            <p:nvPr/>
          </p:nvSpPr>
          <p:spPr>
            <a:xfrm flipV="1">
              <a:off x="1437351" y="2358629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70A834-DA13-468F-A794-3687E8A14304}"/>
                </a:ext>
              </a:extLst>
            </p:cNvPr>
            <p:cNvSpPr txBox="1"/>
            <p:nvPr/>
          </p:nvSpPr>
          <p:spPr>
            <a:xfrm>
              <a:off x="2254811" y="2914418"/>
              <a:ext cx="6482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Functions used to standardize text data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F01748C-1478-4628-8CDE-6C69DF1916E8}"/>
              </a:ext>
            </a:extLst>
          </p:cNvPr>
          <p:cNvSpPr txBox="1"/>
          <p:nvPr/>
        </p:nvSpPr>
        <p:spPr>
          <a:xfrm>
            <a:off x="1337029" y="2213333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9F337C-E9DD-5BB7-A57A-A5B98F1D4D90}"/>
              </a:ext>
            </a:extLst>
          </p:cNvPr>
          <p:cNvGrpSpPr/>
          <p:nvPr/>
        </p:nvGrpSpPr>
        <p:grpSpPr>
          <a:xfrm>
            <a:off x="8151095" y="218152"/>
            <a:ext cx="3845427" cy="686723"/>
            <a:chOff x="8151095" y="218152"/>
            <a:chExt cx="3845427" cy="68672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0D02C9-9DA4-FCBE-F68F-A9A1766C1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01717C-465E-2436-D392-D9259C327738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2761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EEA9BF-775C-85D5-EF7A-3FFD554D47B8}"/>
              </a:ext>
            </a:extLst>
          </p:cNvPr>
          <p:cNvSpPr txBox="1"/>
          <p:nvPr/>
        </p:nvSpPr>
        <p:spPr>
          <a:xfrm>
            <a:off x="744071" y="824922"/>
            <a:ext cx="7449670" cy="519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LEFT, RIGHT and MID Functions</a:t>
            </a:r>
          </a:p>
        </p:txBody>
      </p:sp>
      <p:pic>
        <p:nvPicPr>
          <p:cNvPr id="4" name="Picture 3" descr="Worksheet with three-word entry in cell B2.">
            <a:extLst>
              <a:ext uri="{FF2B5EF4-FFF2-40B4-BE49-F238E27FC236}">
                <a16:creationId xmlns:a16="http://schemas.microsoft.com/office/drawing/2014/main" id="{AAA7DECE-6A97-34F5-9CB7-E730DDD33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717" y="1453832"/>
            <a:ext cx="9067799" cy="509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Examples of Left, Mid and Right formula syntax displayed in cells.">
            <a:extLst>
              <a:ext uri="{FF2B5EF4-FFF2-40B4-BE49-F238E27FC236}">
                <a16:creationId xmlns:a16="http://schemas.microsoft.com/office/drawing/2014/main" id="{61849F63-A2D0-72ED-9D45-947D30BDCF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716" y="1453832"/>
            <a:ext cx="9067799" cy="5100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7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B5E613-8322-A35D-BAFD-20BBEB64101F}"/>
              </a:ext>
            </a:extLst>
          </p:cNvPr>
          <p:cNvSpPr txBox="1"/>
          <p:nvPr/>
        </p:nvSpPr>
        <p:spPr>
          <a:xfrm>
            <a:off x="692685" y="396372"/>
            <a:ext cx="6096000" cy="580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TRIM</a:t>
            </a:r>
          </a:p>
        </p:txBody>
      </p:sp>
      <p:pic>
        <p:nvPicPr>
          <p:cNvPr id="4" name="Picture 3" descr="Example of TRIM formula showing syntax.">
            <a:extLst>
              <a:ext uri="{FF2B5EF4-FFF2-40B4-BE49-F238E27FC236}">
                <a16:creationId xmlns:a16="http://schemas.microsoft.com/office/drawing/2014/main" id="{C7F207FD-CD44-300F-6B51-A9D53A835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45" y="1128194"/>
            <a:ext cx="9347739" cy="52581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0246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96D4D-C19C-15FC-75D9-06F08CF97790}"/>
              </a:ext>
            </a:extLst>
          </p:cNvPr>
          <p:cNvSpPr txBox="1"/>
          <p:nvPr/>
        </p:nvSpPr>
        <p:spPr>
          <a:xfrm>
            <a:off x="913615" y="710736"/>
            <a:ext cx="6094428" cy="519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UPPER, LOWER and PROPER</a:t>
            </a:r>
          </a:p>
        </p:txBody>
      </p:sp>
      <p:pic>
        <p:nvPicPr>
          <p:cNvPr id="4" name="Picture 3" descr="Examples of Upper, Lower and Proper formula syntax.">
            <a:extLst>
              <a:ext uri="{FF2B5EF4-FFF2-40B4-BE49-F238E27FC236}">
                <a16:creationId xmlns:a16="http://schemas.microsoft.com/office/drawing/2014/main" id="{A5995F05-27EA-0486-873D-4E8BD9C26D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611" y="1506351"/>
            <a:ext cx="9109020" cy="5123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6525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3C8671-DF56-F855-659D-A8BCCEAB9745}"/>
              </a:ext>
            </a:extLst>
          </p:cNvPr>
          <p:cNvSpPr txBox="1"/>
          <p:nvPr/>
        </p:nvSpPr>
        <p:spPr>
          <a:xfrm>
            <a:off x="815003" y="665913"/>
            <a:ext cx="6094428" cy="519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CONCAT</a:t>
            </a:r>
          </a:p>
        </p:txBody>
      </p:sp>
      <p:pic>
        <p:nvPicPr>
          <p:cNvPr id="4" name="Picture 3" descr="CONCAT formula in progress with help message displayed.">
            <a:extLst>
              <a:ext uri="{FF2B5EF4-FFF2-40B4-BE49-F238E27FC236}">
                <a16:creationId xmlns:a16="http://schemas.microsoft.com/office/drawing/2014/main" id="{5DD9171B-5D1E-B7E8-A115-09C7AE517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630" y="1268525"/>
            <a:ext cx="9944400" cy="55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Two examples of CONCAT formula, one including spaces in result.">
            <a:extLst>
              <a:ext uri="{FF2B5EF4-FFF2-40B4-BE49-F238E27FC236}">
                <a16:creationId xmlns:a16="http://schemas.microsoft.com/office/drawing/2014/main" id="{E5FCD0A4-C680-0B1A-ECCE-D832615FD4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630" y="1268525"/>
            <a:ext cx="9936844" cy="5589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6580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ing Overview - WRAP Compliance">
            <a:extLst>
              <a:ext uri="{FF2B5EF4-FFF2-40B4-BE49-F238E27FC236}">
                <a16:creationId xmlns:a16="http://schemas.microsoft.com/office/drawing/2014/main" id="{DA78AECF-577E-3725-3D3F-054EF944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" b="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2E999-EC89-76D5-F3E3-A451CC0C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30796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717305-0D16-7503-D571-9A7D990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74900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Exercise 5: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Standardizing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text-based data.</a:t>
            </a:r>
            <a:endParaRPr lang="en-US" sz="5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43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FD38008-EC26-3562-9A56-40079BB0B357}"/>
              </a:ext>
            </a:extLst>
          </p:cNvPr>
          <p:cNvGrpSpPr/>
          <p:nvPr/>
        </p:nvGrpSpPr>
        <p:grpSpPr>
          <a:xfrm>
            <a:off x="685799" y="308163"/>
            <a:ext cx="5906673" cy="1359274"/>
            <a:chOff x="802340" y="469527"/>
            <a:chExt cx="5906673" cy="1359274"/>
          </a:xfrm>
        </p:grpSpPr>
        <p:pic>
          <p:nvPicPr>
            <p:cNvPr id="1026" name="Picture 2" descr="Exercise-Questions2 - A More Beautiful Question by Warren Berger">
              <a:extLst>
                <a:ext uri="{FF2B5EF4-FFF2-40B4-BE49-F238E27FC236}">
                  <a16:creationId xmlns:a16="http://schemas.microsoft.com/office/drawing/2014/main" id="{A51A044D-8CFC-6770-87C7-BB4183085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40" y="469527"/>
              <a:ext cx="1359274" cy="13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529828-6F0E-4A34-48BE-1FF77B528830}"/>
                </a:ext>
              </a:extLst>
            </p:cNvPr>
            <p:cNvSpPr/>
            <p:nvPr/>
          </p:nvSpPr>
          <p:spPr>
            <a:xfrm>
              <a:off x="2161614" y="764443"/>
              <a:ext cx="454739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Exercise Questions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E09C47-E26B-C703-41FE-A5E132934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99" y="1818338"/>
            <a:ext cx="10690413" cy="3888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Question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your worksheet, you created formulas in column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that included the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TRIM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function and cell references from column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as arguments. The entries in column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contained a lot of unnecessary spaces though the entries contain only a single space between each word. What did the formulas remove?</a:t>
            </a:r>
          </a:p>
          <a:p>
            <a:pPr lvl="2"/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spaces before and after the entries.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spaces before the entries only.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spaces before, after, and in the entries.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604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84ECEB1-7EA4-EF7E-392C-706F6D031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70" y="1791951"/>
            <a:ext cx="10253329" cy="406299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73B14B9-DA57-3A2D-98CB-0D560BABAC98}"/>
              </a:ext>
            </a:extLst>
          </p:cNvPr>
          <p:cNvGrpSpPr/>
          <p:nvPr/>
        </p:nvGrpSpPr>
        <p:grpSpPr>
          <a:xfrm>
            <a:off x="685799" y="308163"/>
            <a:ext cx="5906673" cy="1359274"/>
            <a:chOff x="802340" y="469527"/>
            <a:chExt cx="5906673" cy="1359274"/>
          </a:xfrm>
        </p:grpSpPr>
        <p:pic>
          <p:nvPicPr>
            <p:cNvPr id="4" name="Picture 2" descr="Exercise-Questions2 - A More Beautiful Question by Warren Berger">
              <a:extLst>
                <a:ext uri="{FF2B5EF4-FFF2-40B4-BE49-F238E27FC236}">
                  <a16:creationId xmlns:a16="http://schemas.microsoft.com/office/drawing/2014/main" id="{7C322636-9D0C-58C3-34F8-F4C40FBC0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40" y="469527"/>
              <a:ext cx="1359274" cy="13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2805F9-958C-5AD9-C864-38FE1D008DE9}"/>
                </a:ext>
              </a:extLst>
            </p:cNvPr>
            <p:cNvSpPr/>
            <p:nvPr/>
          </p:nvSpPr>
          <p:spPr>
            <a:xfrm>
              <a:off x="2161614" y="764443"/>
              <a:ext cx="454739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Exercise Questions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7597EA0-AB76-AD7A-24DC-71D80D2C6CD0}"/>
              </a:ext>
            </a:extLst>
          </p:cNvPr>
          <p:cNvSpPr/>
          <p:nvPr/>
        </p:nvSpPr>
        <p:spPr>
          <a:xfrm>
            <a:off x="1295404" y="4527183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92547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FD38008-EC26-3562-9A56-40079BB0B357}"/>
              </a:ext>
            </a:extLst>
          </p:cNvPr>
          <p:cNvGrpSpPr/>
          <p:nvPr/>
        </p:nvGrpSpPr>
        <p:grpSpPr>
          <a:xfrm>
            <a:off x="685799" y="308163"/>
            <a:ext cx="5906673" cy="1359274"/>
            <a:chOff x="802340" y="469527"/>
            <a:chExt cx="5906673" cy="1359274"/>
          </a:xfrm>
        </p:grpSpPr>
        <p:pic>
          <p:nvPicPr>
            <p:cNvPr id="1026" name="Picture 2" descr="Exercise-Questions2 - A More Beautiful Question by Warren Berger">
              <a:extLst>
                <a:ext uri="{FF2B5EF4-FFF2-40B4-BE49-F238E27FC236}">
                  <a16:creationId xmlns:a16="http://schemas.microsoft.com/office/drawing/2014/main" id="{A51A044D-8CFC-6770-87C7-BB4183085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40" y="469527"/>
              <a:ext cx="1359274" cy="13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529828-6F0E-4A34-48BE-1FF77B528830}"/>
                </a:ext>
              </a:extLst>
            </p:cNvPr>
            <p:cNvSpPr/>
            <p:nvPr/>
          </p:nvSpPr>
          <p:spPr>
            <a:xfrm>
              <a:off x="2161614" y="764443"/>
              <a:ext cx="454739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Exercise Questions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E09C47-E26B-C703-41FE-A5E132934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99" y="2049171"/>
            <a:ext cx="10690413" cy="3426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Question 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True or False: You created formulas in cells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K2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K200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 combine the content from column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and column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l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You were then able to delete columns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and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immediately, as they were no longer required.</a:t>
            </a:r>
          </a:p>
          <a:p>
            <a:pPr lvl="2"/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True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False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/>
            <a:r>
              <a:rPr lang="en-US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840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386E7E-6599-A337-D784-620F338D0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11" y="2045410"/>
            <a:ext cx="10761782" cy="338720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EAED084-1CA6-B0A4-926C-74DD6CF6EB83}"/>
              </a:ext>
            </a:extLst>
          </p:cNvPr>
          <p:cNvGrpSpPr/>
          <p:nvPr/>
        </p:nvGrpSpPr>
        <p:grpSpPr>
          <a:xfrm>
            <a:off x="685799" y="308163"/>
            <a:ext cx="5906673" cy="1359274"/>
            <a:chOff x="802340" y="469527"/>
            <a:chExt cx="5906673" cy="1359274"/>
          </a:xfrm>
        </p:grpSpPr>
        <p:pic>
          <p:nvPicPr>
            <p:cNvPr id="4" name="Picture 2" descr="Exercise-Questions2 - A More Beautiful Question by Warren Berger">
              <a:extLst>
                <a:ext uri="{FF2B5EF4-FFF2-40B4-BE49-F238E27FC236}">
                  <a16:creationId xmlns:a16="http://schemas.microsoft.com/office/drawing/2014/main" id="{5EF61B5F-6EE0-5D09-3F39-0B7289E9E4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40" y="469527"/>
              <a:ext cx="1359274" cy="13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D0C201-DABD-4460-B66B-F89213EA7BCA}"/>
                </a:ext>
              </a:extLst>
            </p:cNvPr>
            <p:cNvSpPr/>
            <p:nvPr/>
          </p:nvSpPr>
          <p:spPr>
            <a:xfrm>
              <a:off x="2161614" y="764443"/>
              <a:ext cx="454739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Exercise Questions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E52C3F0-C5D6-E655-F38F-305EE84B90B8}"/>
              </a:ext>
            </a:extLst>
          </p:cNvPr>
          <p:cNvSpPr/>
          <p:nvPr/>
        </p:nvSpPr>
        <p:spPr>
          <a:xfrm>
            <a:off x="1546415" y="4016201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525439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FD38008-EC26-3562-9A56-40079BB0B357}"/>
              </a:ext>
            </a:extLst>
          </p:cNvPr>
          <p:cNvGrpSpPr/>
          <p:nvPr/>
        </p:nvGrpSpPr>
        <p:grpSpPr>
          <a:xfrm>
            <a:off x="685799" y="308163"/>
            <a:ext cx="5906673" cy="1359274"/>
            <a:chOff x="802340" y="469527"/>
            <a:chExt cx="5906673" cy="1359274"/>
          </a:xfrm>
        </p:grpSpPr>
        <p:pic>
          <p:nvPicPr>
            <p:cNvPr id="1026" name="Picture 2" descr="Exercise-Questions2 - A More Beautiful Question by Warren Berger">
              <a:extLst>
                <a:ext uri="{FF2B5EF4-FFF2-40B4-BE49-F238E27FC236}">
                  <a16:creationId xmlns:a16="http://schemas.microsoft.com/office/drawing/2014/main" id="{A51A044D-8CFC-6770-87C7-BB4183085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40" y="469527"/>
              <a:ext cx="1359274" cy="13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529828-6F0E-4A34-48BE-1FF77B528830}"/>
                </a:ext>
              </a:extLst>
            </p:cNvPr>
            <p:cNvSpPr/>
            <p:nvPr/>
          </p:nvSpPr>
          <p:spPr>
            <a:xfrm>
              <a:off x="2161614" y="764443"/>
              <a:ext cx="454739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Exercise Questions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E09C47-E26B-C703-41FE-A5E132934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99" y="1817429"/>
            <a:ext cx="10690413" cy="419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Question 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the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CONCAT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formula in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K2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you added a third argument to indicate that the two words needed space between them. What character did you input on either side of the space in the formula?</a:t>
            </a:r>
          </a:p>
          <a:p>
            <a:pPr lvl="2"/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 parenthesis.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 double quote.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 exclamation mark.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SA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/>
            <a:r>
              <a:rPr lang="en-US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543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841C04-F96A-5799-ACEC-F8CD302EA764}"/>
              </a:ext>
            </a:extLst>
          </p:cNvPr>
          <p:cNvSpPr/>
          <p:nvPr/>
        </p:nvSpPr>
        <p:spPr>
          <a:xfrm rot="-5220000">
            <a:off x="3118153" y="-656989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43627E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011F89-D92E-D6BF-6464-3AEC8A433405}"/>
              </a:ext>
            </a:extLst>
          </p:cNvPr>
          <p:cNvGrpSpPr/>
          <p:nvPr/>
        </p:nvGrpSpPr>
        <p:grpSpPr>
          <a:xfrm rot="-5220000">
            <a:off x="7460761" y="2880438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625698-5365-A5D9-6057-6814FD8FA04A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FB6FA0-438A-FBCA-D066-AB89BE6E9F7B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E69F87-A17B-7834-6263-932EFF584DDA}"/>
              </a:ext>
            </a:extLst>
          </p:cNvPr>
          <p:cNvSpPr txBox="1"/>
          <p:nvPr/>
        </p:nvSpPr>
        <p:spPr>
          <a:xfrm>
            <a:off x="214722" y="3091998"/>
            <a:ext cx="653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CBB9B-4582-4429-DBAC-730CDB3A3875}"/>
              </a:ext>
            </a:extLst>
          </p:cNvPr>
          <p:cNvSpPr txBox="1"/>
          <p:nvPr/>
        </p:nvSpPr>
        <p:spPr>
          <a:xfrm rot="60000">
            <a:off x="1136466" y="3194976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Common Data Errors</a:t>
            </a:r>
            <a:endParaRPr lang="en-US" sz="3200" b="1" dirty="0">
              <a:solidFill>
                <a:prstClr val="white"/>
              </a:solidFill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FEAC0A-4AC8-9162-3E32-890E514AF971}"/>
              </a:ext>
            </a:extLst>
          </p:cNvPr>
          <p:cNvGrpSpPr/>
          <p:nvPr/>
        </p:nvGrpSpPr>
        <p:grpSpPr>
          <a:xfrm>
            <a:off x="9129928" y="10625023"/>
            <a:ext cx="3062072" cy="548112"/>
            <a:chOff x="8151095" y="218152"/>
            <a:chExt cx="3845427" cy="68672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726401A-A3B0-AEB7-BF85-2D2E22F3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65EB16-46EE-0B9E-5FEB-DA3D8D1C3584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3192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3BB4817-BC9A-23DB-5197-38B50DFD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72" y="2066626"/>
            <a:ext cx="11042040" cy="379629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1B93F5A-49FF-DDB4-7D2F-C730183C1A71}"/>
              </a:ext>
            </a:extLst>
          </p:cNvPr>
          <p:cNvGrpSpPr/>
          <p:nvPr/>
        </p:nvGrpSpPr>
        <p:grpSpPr>
          <a:xfrm>
            <a:off x="685799" y="308163"/>
            <a:ext cx="5906673" cy="1359274"/>
            <a:chOff x="802340" y="469527"/>
            <a:chExt cx="5906673" cy="1359274"/>
          </a:xfrm>
        </p:grpSpPr>
        <p:pic>
          <p:nvPicPr>
            <p:cNvPr id="4" name="Picture 2" descr="Exercise-Questions2 - A More Beautiful Question by Warren Berger">
              <a:extLst>
                <a:ext uri="{FF2B5EF4-FFF2-40B4-BE49-F238E27FC236}">
                  <a16:creationId xmlns:a16="http://schemas.microsoft.com/office/drawing/2014/main" id="{C1C6C6D3-E09D-8873-9608-0C69E33C0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40" y="469527"/>
              <a:ext cx="1359274" cy="13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D77B15-EC1A-973A-2721-F23CB8FE61BE}"/>
                </a:ext>
              </a:extLst>
            </p:cNvPr>
            <p:cNvSpPr/>
            <p:nvPr/>
          </p:nvSpPr>
          <p:spPr>
            <a:xfrm>
              <a:off x="2161614" y="764443"/>
              <a:ext cx="454739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Exercise Questions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F001213-1639-EBF7-5465-CD063FC5329C}"/>
              </a:ext>
            </a:extLst>
          </p:cNvPr>
          <p:cNvSpPr/>
          <p:nvPr/>
        </p:nvSpPr>
        <p:spPr>
          <a:xfrm>
            <a:off x="1323871" y="4643730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3534181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iz on Belgium">
            <a:extLst>
              <a:ext uri="{FF2B5EF4-FFF2-40B4-BE49-F238E27FC236}">
                <a16:creationId xmlns:a16="http://schemas.microsoft.com/office/drawing/2014/main" id="{B735E5B5-1275-42FF-D904-4D7FD40FB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5" y="0"/>
            <a:ext cx="97378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860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5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9AF8BEC-4C00-27BF-F6D9-5566B7F80E98}"/>
              </a:ext>
            </a:extLst>
          </p:cNvPr>
          <p:cNvSpPr txBox="1"/>
          <p:nvPr/>
        </p:nvSpPr>
        <p:spPr>
          <a:xfrm>
            <a:off x="851647" y="2113624"/>
            <a:ext cx="10461812" cy="4126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1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32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True or False: An Excel spreadsheet contains country names split over multiple columns. Cell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A2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contains the word United. Cell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B2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contains the word States. When executed, the following formula generates the result United States: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2800" b="1" i="1" dirty="0">
                <a:solidFill>
                  <a:srgbClr val="333333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=CONCAT(A2," ",B2)</a:t>
            </a:r>
          </a:p>
          <a:p>
            <a:pPr lvl="2" algn="ctr"/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True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2"/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B.   False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5529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5</a:t>
              </a:r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991C2BF-CA1C-02B2-8443-EBAB65DBA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438" y="1747106"/>
            <a:ext cx="10038598" cy="42106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29CE4E-D677-623D-AA1E-D4BC6698E03C}"/>
              </a:ext>
            </a:extLst>
          </p:cNvPr>
          <p:cNvSpPr/>
          <p:nvPr/>
        </p:nvSpPr>
        <p:spPr>
          <a:xfrm>
            <a:off x="1519521" y="4500295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1274447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5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2915F03-B9B6-FA95-9FCC-2B3DCCE3B2D9}"/>
              </a:ext>
            </a:extLst>
          </p:cNvPr>
          <p:cNvSpPr txBox="1"/>
          <p:nvPr/>
        </p:nvSpPr>
        <p:spPr>
          <a:xfrm>
            <a:off x="770965" y="1858623"/>
            <a:ext cx="10775576" cy="4434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2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32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One of the employees at Adventure Works has made some typing errors in a spreadsheet. A text entry in cell contains the following text: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2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aDVENTURE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wORKS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rESELLERS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Which function should you use in a formula to copy this entry so that it is in lowercase with a capital letter at the beginning of each word?</a:t>
            </a:r>
          </a:p>
          <a:p>
            <a:pPr lvl="2"/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LOWER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PROPER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UPPER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699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5</a:t>
              </a:r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4B8D4BF-6C05-F6D7-8079-A9F49F630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25" y="1518098"/>
            <a:ext cx="9950777" cy="47138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18E8C9-4618-9908-0EFE-92D9715D76CD}"/>
              </a:ext>
            </a:extLst>
          </p:cNvPr>
          <p:cNvSpPr/>
          <p:nvPr/>
        </p:nvSpPr>
        <p:spPr>
          <a:xfrm>
            <a:off x="1824320" y="5112952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798871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5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5A72469-BB73-9F14-8BBD-CEA76D57594C}"/>
              </a:ext>
            </a:extLst>
          </p:cNvPr>
          <p:cNvSpPr txBox="1"/>
          <p:nvPr/>
        </p:nvSpPr>
        <p:spPr>
          <a:xfrm>
            <a:off x="945776" y="1583360"/>
            <a:ext cx="10300447" cy="4932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3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32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the </a:t>
            </a:r>
            <a:r>
              <a:rPr lang="en-US" sz="2400" i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Adventure Works Reseller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spreadsheet, the reseller names are listed in column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Cell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D2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contains the following text, which is left-aligned in the cell with no redundant spaces: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2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EastBike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Shop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What is the result of this formula?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2000" b="1" i="0" dirty="0">
                <a:solidFill>
                  <a:srgbClr val="333333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=MID(D2,5,4)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Bike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Shop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East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837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D7E03F3-9FA1-685C-1431-64DF3EEA9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517332"/>
            <a:ext cx="9853367" cy="491510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5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372C563-D1BD-B355-11DE-69E52680EFAA}"/>
              </a:ext>
            </a:extLst>
          </p:cNvPr>
          <p:cNvSpPr/>
          <p:nvPr/>
        </p:nvSpPr>
        <p:spPr>
          <a:xfrm>
            <a:off x="1389529" y="5233552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627916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5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B23BC1-098A-7E03-2515-9D60C453F9A9}"/>
              </a:ext>
            </a:extLst>
          </p:cNvPr>
          <p:cNvSpPr txBox="1"/>
          <p:nvPr/>
        </p:nvSpPr>
        <p:spPr>
          <a:xfrm>
            <a:off x="986118" y="1821672"/>
            <a:ext cx="10219764" cy="4372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4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32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Cell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A2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contains the following entry: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aceE6548.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What result would the following formula generate when applied to the above entry?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2000" b="1" i="1" dirty="0">
                <a:solidFill>
                  <a:srgbClr val="333333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=UPPER(A2)</a:t>
            </a:r>
          </a:p>
          <a:p>
            <a:pPr lvl="2" algn="ctr"/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aCE6548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Ace6548.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ACEE6548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44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5</a:t>
              </a:r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7E518E6-1BCA-5920-8E73-50F4835BA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715" y="1368302"/>
            <a:ext cx="8828987" cy="52964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31B05F-13FD-7876-98D3-4CE68D3AD253}"/>
              </a:ext>
            </a:extLst>
          </p:cNvPr>
          <p:cNvSpPr/>
          <p:nvPr/>
        </p:nvSpPr>
        <p:spPr>
          <a:xfrm>
            <a:off x="2353238" y="5593988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135801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83A5E4-DE21-2044-DFCB-928E3226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61442"/>
            <a:ext cx="12098438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80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5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CEDCDA-A586-93A0-B25D-E43B80A3391A}"/>
              </a:ext>
            </a:extLst>
          </p:cNvPr>
          <p:cNvSpPr txBox="1"/>
          <p:nvPr/>
        </p:nvSpPr>
        <p:spPr>
          <a:xfrm>
            <a:off x="1380564" y="1642620"/>
            <a:ext cx="9574306" cy="3939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5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32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Cell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E4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contains the city name North Miami Beach. What result would the following formula generate in your worksheet?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2000" b="1" i="1" dirty="0">
                <a:solidFill>
                  <a:srgbClr val="333333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=RIGHT(E4,5)</a:t>
            </a:r>
          </a:p>
          <a:p>
            <a:pPr lvl="2" algn="ctr"/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North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Miami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Beach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3414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5</a:t>
              </a:r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697694C-F4B5-A876-7860-ED1FE5C3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45" y="1518098"/>
            <a:ext cx="10517736" cy="42228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5601A7-296A-0CA7-900C-F21C83CD19C9}"/>
              </a:ext>
            </a:extLst>
          </p:cNvPr>
          <p:cNvSpPr/>
          <p:nvPr/>
        </p:nvSpPr>
        <p:spPr>
          <a:xfrm>
            <a:off x="1454870" y="4473401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349798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Thank You Messages for Lectures and Presentations">
            <a:extLst>
              <a:ext uri="{FF2B5EF4-FFF2-40B4-BE49-F238E27FC236}">
                <a16:creationId xmlns:a16="http://schemas.microsoft.com/office/drawing/2014/main" id="{ACBEEE0B-4048-7162-914E-9F50594F48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36E25A-C259-B9EC-9F47-8A013988E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496" y="409153"/>
            <a:ext cx="5249008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1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988B2-1DFF-3068-D1A5-A68602CC6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33" y="457977"/>
            <a:ext cx="2934109" cy="885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92946-4963-5CC7-6CE4-762813F0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94" y="1212246"/>
            <a:ext cx="9564435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77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F72871-C45D-0C7B-8F5A-AA9958E42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47" y="201032"/>
            <a:ext cx="4686954" cy="990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4E9538-FE2C-5DDB-46A8-3342E2843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01" y="1007855"/>
            <a:ext cx="9821646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84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C37D87-0383-68D3-CB18-EAFAF5D88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12" y="416795"/>
            <a:ext cx="4077269" cy="914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0B2C23-5346-6D3F-FD16-8413247D1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279" y="1180308"/>
            <a:ext cx="9650172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2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372A3-F892-E994-2325-6EA57BD4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35" y="199096"/>
            <a:ext cx="4572638" cy="962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B94456-DFAE-4BFD-C4B0-2E64140DD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45" y="1161255"/>
            <a:ext cx="9697803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1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5862B-11B1-9456-D10E-7E380CBB3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87" y="3850932"/>
            <a:ext cx="3019077" cy="2471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10D8E7-1CE8-DDE2-A210-053EC559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905" y="647312"/>
            <a:ext cx="8386071" cy="47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21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650</Words>
  <Application>Microsoft Office PowerPoint</Application>
  <PresentationFormat>Widescreen</PresentationFormat>
  <Paragraphs>126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Arial Black</vt:lpstr>
      <vt:lpstr>Calibri</vt:lpstr>
      <vt:lpstr>Calibri Light</vt:lpstr>
      <vt:lpstr>Courier</vt:lpstr>
      <vt:lpstr>MV Boli</vt:lpstr>
      <vt:lpstr>Open Sans</vt:lpstr>
      <vt:lpstr>Times New Roman</vt:lpstr>
      <vt:lpstr>unset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5:  Standardizing  text-based data.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Said Fawzy</dc:creator>
  <cp:lastModifiedBy>Said Fawzy</cp:lastModifiedBy>
  <cp:revision>78</cp:revision>
  <dcterms:created xsi:type="dcterms:W3CDTF">2023-05-21T05:44:35Z</dcterms:created>
  <dcterms:modified xsi:type="dcterms:W3CDTF">2023-11-02T08:01:40Z</dcterms:modified>
</cp:coreProperties>
</file>